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088" y="2480"/>
      </p:cViewPr>
      <p:guideLst>
        <p:guide orient="horz" pos="312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1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9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5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311401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7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0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5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4768D-BB1C-044E-81C5-D6384682B658}" type="datetimeFigureOut">
              <a:rPr lang="en-US" smtClean="0"/>
              <a:t>8/17/13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502B-7334-3440-B8BD-1ACE7970E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6" Type="http://schemas.openxmlformats.org/officeDocument/2006/relationships/image" Target="../media/image15.jpg"/><Relationship Id="rId17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emf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pn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ms_e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33" y="728485"/>
            <a:ext cx="4295734" cy="2879218"/>
          </a:xfrm>
          <a:prstGeom prst="rect">
            <a:avLst/>
          </a:prstGeom>
        </p:spPr>
      </p:pic>
      <p:pic>
        <p:nvPicPr>
          <p:cNvPr id="16" name="Picture 15" descr="CMS-Color-Lab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1" y="115860"/>
            <a:ext cx="713524" cy="7153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8245" y="3677430"/>
            <a:ext cx="6503322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Electromagnetic Calorimeter (ECAL) </a:t>
            </a:r>
            <a:r>
              <a:rPr lang="en-US" sz="1300" dirty="0" smtClean="0">
                <a:cs typeface="Arial"/>
              </a:rPr>
              <a:t>75848 crystals of lead tungstate (PbWO</a:t>
            </a:r>
            <a:r>
              <a:rPr lang="en-US" sz="1300" baseline="-25000" dirty="0" smtClean="0">
                <a:cs typeface="Arial"/>
              </a:rPr>
              <a:t>4</a:t>
            </a:r>
            <a:r>
              <a:rPr lang="en-US" sz="1300" dirty="0" smtClean="0">
                <a:cs typeface="Arial"/>
              </a:rPr>
              <a:t> – 86% metal but completely transparent) are used to measure precisely the energies of electrons and photons in the barrel and endcaps of CMS. In the barrel the crystals are 2.2 x 2.2 x 23 cm</a:t>
            </a:r>
            <a:r>
              <a:rPr lang="en-US" sz="1300" baseline="30000" dirty="0" smtClean="0">
                <a:cs typeface="Arial"/>
              </a:rPr>
              <a:t>3 </a:t>
            </a:r>
            <a:r>
              <a:rPr lang="en-US" sz="1300" dirty="0" smtClean="0">
                <a:cs typeface="Arial"/>
              </a:rPr>
              <a:t>and in the endcaps they are 3 x 3 x 22 cm</a:t>
            </a:r>
            <a:r>
              <a:rPr lang="en-US" sz="1300" baseline="30000" dirty="0" smtClean="0">
                <a:cs typeface="Arial"/>
              </a:rPr>
              <a:t>3</a:t>
            </a:r>
            <a:r>
              <a:rPr lang="en-US" sz="1300" dirty="0" smtClean="0">
                <a:cs typeface="Arial"/>
              </a:rPr>
              <a:t>. A </a:t>
            </a:r>
            <a:r>
              <a:rPr lang="en-US" sz="1300" dirty="0" err="1" smtClean="0">
                <a:cs typeface="Arial"/>
              </a:rPr>
              <a:t>preshower</a:t>
            </a:r>
            <a:r>
              <a:rPr lang="en-US" sz="1300" dirty="0" smtClean="0">
                <a:cs typeface="Arial"/>
              </a:rPr>
              <a:t> detector, based on 4288 silicon sensors, each measuring 6.1 x 6.1 x 0.03 cm</a:t>
            </a:r>
            <a:r>
              <a:rPr lang="en-US" sz="1300" baseline="30000" dirty="0" smtClean="0">
                <a:cs typeface="Arial"/>
              </a:rPr>
              <a:t>3</a:t>
            </a:r>
            <a:r>
              <a:rPr lang="en-US" sz="1300" dirty="0" smtClean="0">
                <a:cs typeface="Arial"/>
              </a:rPr>
              <a:t>, helps particle identification in the endcaps.</a:t>
            </a:r>
            <a:endParaRPr lang="en-US" sz="1300" dirty="0">
              <a:cs typeface="Arial"/>
            </a:endParaRPr>
          </a:p>
        </p:txBody>
      </p:sp>
      <p:pic>
        <p:nvPicPr>
          <p:cNvPr id="19" name="Picture 18" descr="crystal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1" y="1696424"/>
            <a:ext cx="1281133" cy="851610"/>
          </a:xfrm>
          <a:prstGeom prst="rect">
            <a:avLst/>
          </a:prstGeom>
        </p:spPr>
      </p:pic>
      <p:pic>
        <p:nvPicPr>
          <p:cNvPr id="22" name="Picture 21" descr="ESsenso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3" y="2803065"/>
            <a:ext cx="1281133" cy="805785"/>
          </a:xfrm>
          <a:prstGeom prst="rect">
            <a:avLst/>
          </a:prstGeom>
        </p:spPr>
      </p:pic>
      <p:pic>
        <p:nvPicPr>
          <p:cNvPr id="25" name="Picture 24" descr="E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60" y="1575434"/>
            <a:ext cx="1284921" cy="857042"/>
          </a:xfrm>
          <a:prstGeom prst="rect">
            <a:avLst/>
          </a:prstGeom>
        </p:spPr>
      </p:pic>
      <p:pic>
        <p:nvPicPr>
          <p:cNvPr id="26" name="Picture 25" descr="ESinstallation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55" y="536722"/>
            <a:ext cx="1280522" cy="85368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3165772" y="872763"/>
            <a:ext cx="656333" cy="103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1"/>
          </p:cNvCxnSpPr>
          <p:nvPr/>
        </p:nvCxnSpPr>
        <p:spPr>
          <a:xfrm flipH="1">
            <a:off x="3352542" y="2003955"/>
            <a:ext cx="2156918" cy="972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264012" y="1158089"/>
            <a:ext cx="1924828" cy="895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2715" y="2590818"/>
            <a:ext cx="1345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Preshower silicon sensor</a:t>
            </a:r>
            <a:endParaRPr 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18596" y="1370151"/>
            <a:ext cx="145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Lead tungstate, before and</a:t>
            </a:r>
            <a:br>
              <a:rPr lang="en-US" sz="900" dirty="0" smtClean="0"/>
            </a:br>
            <a:r>
              <a:rPr lang="en-US" sz="900" dirty="0" smtClean="0"/>
              <a:t>after cutting and polishing</a:t>
            </a:r>
            <a:endParaRPr 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4092127" y="6195"/>
            <a:ext cx="726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B</a:t>
            </a:r>
            <a:r>
              <a:rPr lang="en-US" sz="900" dirty="0" smtClean="0"/>
              <a:t>arrel ECAL</a:t>
            </a:r>
            <a:endParaRPr 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5288977" y="334387"/>
            <a:ext cx="1057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</a:t>
            </a:r>
            <a:r>
              <a:rPr lang="en-US" sz="900" dirty="0" smtClean="0"/>
              <a:t>ndcap Preshower</a:t>
            </a:r>
            <a:endParaRPr lang="en-US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5769512" y="1378013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</a:t>
            </a:r>
            <a:r>
              <a:rPr lang="en-US" sz="900" dirty="0" smtClean="0"/>
              <a:t>ndcap ECAL</a:t>
            </a:r>
            <a:endParaRPr lang="en-US" sz="900" dirty="0"/>
          </a:p>
        </p:txBody>
      </p:sp>
      <p:sp>
        <p:nvSpPr>
          <p:cNvPr id="45" name="Rectangle 44"/>
          <p:cNvSpPr/>
          <p:nvPr/>
        </p:nvSpPr>
        <p:spPr>
          <a:xfrm>
            <a:off x="198244" y="5129562"/>
            <a:ext cx="3048981" cy="45843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652586" y="5129562"/>
            <a:ext cx="3048981" cy="45843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45172" y="5089703"/>
            <a:ext cx="2359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How does the ECAL work?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4038931" y="5094389"/>
            <a:ext cx="2244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How was the ECAL built?</a:t>
            </a:r>
            <a:endParaRPr lang="en-US" sz="1600" dirty="0"/>
          </a:p>
        </p:txBody>
      </p:sp>
      <p:pic>
        <p:nvPicPr>
          <p:cNvPr id="53" name="Picture 52" descr="CrystalWithVPTwithShow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59" y="5681718"/>
            <a:ext cx="2167413" cy="911922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5952" y="5681718"/>
            <a:ext cx="682407" cy="2044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962070">
            <a:off x="165720" y="5411929"/>
            <a:ext cx="96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FF0000"/>
                </a:solidFill>
              </a:rPr>
              <a:t>Incoming </a:t>
            </a:r>
            <a:br>
              <a:rPr lang="en-US" sz="900" dirty="0" smtClean="0">
                <a:solidFill>
                  <a:srgbClr val="FF0000"/>
                </a:solidFill>
              </a:rPr>
            </a:br>
            <a:r>
              <a:rPr lang="en-US" sz="900" dirty="0" smtClean="0">
                <a:solidFill>
                  <a:srgbClr val="FF0000"/>
                </a:solidFill>
              </a:rPr>
              <a:t>electron/photon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89659" y="6020274"/>
            <a:ext cx="8421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Light detector</a:t>
            </a:r>
            <a:endParaRPr lang="en-US" sz="900" dirty="0"/>
          </a:p>
        </p:txBody>
      </p:sp>
      <p:sp>
        <p:nvSpPr>
          <p:cNvPr id="60" name="TextBox 59"/>
          <p:cNvSpPr txBox="1"/>
          <p:nvPr/>
        </p:nvSpPr>
        <p:spPr>
          <a:xfrm rot="985411">
            <a:off x="1395136" y="5712692"/>
            <a:ext cx="8687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PbWO</a:t>
            </a:r>
            <a:r>
              <a:rPr lang="en-US" sz="900" baseline="-25000" dirty="0" smtClean="0"/>
              <a:t>4</a:t>
            </a:r>
            <a:r>
              <a:rPr lang="en-US" sz="900" dirty="0" smtClean="0"/>
              <a:t> Crystal</a:t>
            </a: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198244" y="6252290"/>
            <a:ext cx="3065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Incoming electrons and </a:t>
            </a:r>
          </a:p>
          <a:p>
            <a:r>
              <a:rPr lang="en-US" sz="800" dirty="0" smtClean="0"/>
              <a:t>photons release all of their energy in</a:t>
            </a:r>
          </a:p>
          <a:p>
            <a:r>
              <a:rPr lang="en-US" sz="800" dirty="0" smtClean="0"/>
              <a:t>the PbWO</a:t>
            </a:r>
            <a:r>
              <a:rPr lang="en-US" sz="800" baseline="-25000" dirty="0" smtClean="0"/>
              <a:t>4</a:t>
            </a:r>
            <a:r>
              <a:rPr lang="en-US" sz="800" dirty="0" smtClean="0"/>
              <a:t> crystals, producing a shower of particles as they do so. Light is also produced in the shower and measured by photodetectors (avalanche photodiodes – APDs – in the barrel; vacuum </a:t>
            </a:r>
            <a:r>
              <a:rPr lang="en-US" sz="800" dirty="0" err="1" smtClean="0"/>
              <a:t>phototriodes</a:t>
            </a:r>
            <a:r>
              <a:rPr lang="en-US" sz="800" dirty="0" smtClean="0"/>
              <a:t> – VPTs – in the </a:t>
            </a:r>
            <a:r>
              <a:rPr lang="en-US" sz="800" dirty="0" err="1" smtClean="0"/>
              <a:t>endcaps</a:t>
            </a:r>
            <a:r>
              <a:rPr lang="en-US" sz="800" dirty="0" smtClean="0"/>
              <a:t>) glued to the ends of the crystals; the amount of light is proportional to the energy of the electron/photon: more energy = more light.</a:t>
            </a:r>
            <a:endParaRPr lang="en-US" sz="800" dirty="0"/>
          </a:p>
        </p:txBody>
      </p:sp>
      <p:grpSp>
        <p:nvGrpSpPr>
          <p:cNvPr id="2" name="Group 1"/>
          <p:cNvGrpSpPr/>
          <p:nvPr/>
        </p:nvGrpSpPr>
        <p:grpSpPr>
          <a:xfrm>
            <a:off x="3837621" y="5321846"/>
            <a:ext cx="1236236" cy="1056109"/>
            <a:chOff x="3659250" y="5381642"/>
            <a:chExt cx="1379565" cy="1184252"/>
          </a:xfrm>
        </p:grpSpPr>
        <p:pic>
          <p:nvPicPr>
            <p:cNvPr id="70" name="Picture 69" descr="image_0103.jp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8" t="20391" r="6816"/>
            <a:stretch/>
          </p:blipFill>
          <p:spPr>
            <a:xfrm>
              <a:off x="3719587" y="5614661"/>
              <a:ext cx="1258892" cy="9512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4" name="TextBox 43"/>
            <p:cNvSpPr txBox="1"/>
            <p:nvPr/>
          </p:nvSpPr>
          <p:spPr>
            <a:xfrm>
              <a:off x="3659250" y="5381642"/>
              <a:ext cx="1379565" cy="379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/>
                <a:t>Growing a PbWO</a:t>
              </a:r>
              <a:r>
                <a:rPr lang="en-US" sz="800" baseline="-25000" dirty="0" smtClean="0"/>
                <a:t>4</a:t>
              </a:r>
              <a:r>
                <a:rPr lang="en-US" sz="800" dirty="0" smtClean="0"/>
                <a:t> crystal</a:t>
              </a:r>
            </a:p>
            <a:p>
              <a:pPr algn="ctr"/>
              <a:r>
                <a:rPr lang="en-US" sz="800" dirty="0"/>
                <a:t>t</a:t>
              </a:r>
              <a:r>
                <a:rPr lang="en-US" sz="800" dirty="0" smtClean="0"/>
                <a:t>akes about two days</a:t>
              </a:r>
              <a:endParaRPr lang="en-US" sz="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21533" y="5328981"/>
            <a:ext cx="1222639" cy="1067996"/>
            <a:chOff x="5123690" y="5682957"/>
            <a:chExt cx="1429360" cy="1239951"/>
          </a:xfrm>
        </p:grpSpPr>
        <p:pic>
          <p:nvPicPr>
            <p:cNvPr id="69" name="Picture 68" descr="CE0022H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690" y="5972860"/>
              <a:ext cx="1429360" cy="95004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1" name="TextBox 50"/>
            <p:cNvSpPr txBox="1"/>
            <p:nvPr/>
          </p:nvSpPr>
          <p:spPr>
            <a:xfrm>
              <a:off x="5156132" y="5682957"/>
              <a:ext cx="1364476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/>
                <a:t>After cutting and polishing,</a:t>
              </a:r>
            </a:p>
            <a:p>
              <a:pPr algn="ctr"/>
              <a:r>
                <a:rPr lang="en-US" sz="800" dirty="0" smtClean="0"/>
                <a:t>all crystals are characterized</a:t>
              </a:r>
              <a:endParaRPr lang="en-US" sz="8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796369" y="6293798"/>
            <a:ext cx="1318740" cy="1216654"/>
            <a:chOff x="3658729" y="6539424"/>
            <a:chExt cx="1494960" cy="1314404"/>
          </a:xfrm>
        </p:grpSpPr>
        <p:pic>
          <p:nvPicPr>
            <p:cNvPr id="75" name="Picture 74" descr="oreach-2005-003_04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309" b="12454"/>
            <a:stretch/>
          </p:blipFill>
          <p:spPr>
            <a:xfrm>
              <a:off x="3798748" y="6922908"/>
              <a:ext cx="1214924" cy="9309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2" name="TextBox 51"/>
            <p:cNvSpPr txBox="1"/>
            <p:nvPr/>
          </p:nvSpPr>
          <p:spPr>
            <a:xfrm>
              <a:off x="3658729" y="6539424"/>
              <a:ext cx="1494960" cy="498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/>
                <a:t>Photodetectors are glued</a:t>
              </a:r>
            </a:p>
            <a:p>
              <a:pPr algn="ctr"/>
              <a:r>
                <a:rPr lang="en-US" sz="800" dirty="0" smtClean="0"/>
                <a:t>to the crystals and inserted</a:t>
              </a:r>
            </a:p>
            <a:p>
              <a:pPr algn="ctr"/>
              <a:r>
                <a:rPr lang="en-US" sz="800" dirty="0"/>
                <a:t>i</a:t>
              </a:r>
              <a:r>
                <a:rPr lang="en-US" sz="800" dirty="0" smtClean="0"/>
                <a:t>nto support structures</a:t>
              </a:r>
              <a:endParaRPr lang="en-US" sz="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22105" y="7465659"/>
            <a:ext cx="1467269" cy="1216469"/>
            <a:chOff x="3661669" y="7521759"/>
            <a:chExt cx="1467269" cy="1216469"/>
          </a:xfrm>
        </p:grpSpPr>
        <p:pic>
          <p:nvPicPr>
            <p:cNvPr id="77" name="Picture 76" descr="image_0104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675" y="7868309"/>
              <a:ext cx="1319256" cy="86991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6" name="TextBox 55"/>
            <p:cNvSpPr txBox="1"/>
            <p:nvPr/>
          </p:nvSpPr>
          <p:spPr>
            <a:xfrm>
              <a:off x="3661669" y="7521759"/>
              <a:ext cx="1467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/>
                <a:t>Electronics, monitoring, safety</a:t>
              </a:r>
              <a:br>
                <a:rPr lang="en-US" sz="800" dirty="0" smtClean="0"/>
              </a:br>
              <a:r>
                <a:rPr lang="en-US" sz="800" dirty="0" smtClean="0"/>
                <a:t>and cooling systems are added</a:t>
              </a:r>
            </a:p>
            <a:p>
              <a:pPr algn="ctr"/>
              <a:r>
                <a:rPr lang="en-US" sz="800" dirty="0" smtClean="0">
                  <a:sym typeface="Wingdings"/>
                </a:rPr>
                <a:t> Ready for installation</a:t>
              </a:r>
              <a:endParaRPr lang="en-US" sz="800" dirty="0"/>
            </a:p>
          </p:txBody>
        </p:sp>
      </p:grpSp>
      <p:pic>
        <p:nvPicPr>
          <p:cNvPr id="72" name="Picture 71" descr="image_0039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33" y="6571527"/>
            <a:ext cx="1222639" cy="916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4" name="TextBox 53"/>
          <p:cNvSpPr txBox="1"/>
          <p:nvPr/>
        </p:nvSpPr>
        <p:spPr>
          <a:xfrm>
            <a:off x="5359618" y="6350257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Up to 1700 crystals are</a:t>
            </a:r>
            <a:br>
              <a:rPr lang="en-US" sz="800" dirty="0" smtClean="0"/>
            </a:br>
            <a:r>
              <a:rPr lang="en-US" sz="800" dirty="0" smtClean="0"/>
              <a:t>grouped together</a:t>
            </a:r>
            <a:endParaRPr lang="en-US" sz="800" dirty="0"/>
          </a:p>
        </p:txBody>
      </p:sp>
      <p:pic>
        <p:nvPicPr>
          <p:cNvPr id="71" name="Picture 70" descr="image_0126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35" y="7796557"/>
            <a:ext cx="1150834" cy="863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3732900" y="8589635"/>
            <a:ext cx="1445678" cy="1102437"/>
            <a:chOff x="3764467" y="8599835"/>
            <a:chExt cx="1445678" cy="1102437"/>
          </a:xfrm>
        </p:grpSpPr>
        <p:pic>
          <p:nvPicPr>
            <p:cNvPr id="76" name="Picture 75" descr="8185378163_716545f2d6_o.jp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833" y="8950974"/>
              <a:ext cx="1126947" cy="75129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8" name="TextBox 57"/>
            <p:cNvSpPr txBox="1"/>
            <p:nvPr/>
          </p:nvSpPr>
          <p:spPr>
            <a:xfrm>
              <a:off x="3764467" y="8599835"/>
              <a:ext cx="14456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/>
                <a:t>Silicon sensors for the </a:t>
              </a:r>
            </a:p>
            <a:p>
              <a:pPr algn="ctr"/>
              <a:r>
                <a:rPr lang="en-US" sz="800" dirty="0" smtClean="0"/>
                <a:t>Preshower being wire-bonded</a:t>
              </a:r>
            </a:p>
            <a:p>
              <a:pPr algn="ctr"/>
              <a:r>
                <a:rPr lang="en-US" sz="800" dirty="0" smtClean="0"/>
                <a:t>to readout electronics</a:t>
              </a:r>
              <a:endParaRPr lang="en-US" sz="800" dirty="0"/>
            </a:p>
          </p:txBody>
        </p:sp>
      </p:grpSp>
      <p:pic>
        <p:nvPicPr>
          <p:cNvPr id="65" name="Picture 64" descr="Preshower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81" y="8855691"/>
            <a:ext cx="1318743" cy="879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6" name="TextBox 65"/>
          <p:cNvSpPr txBox="1"/>
          <p:nvPr/>
        </p:nvSpPr>
        <p:spPr>
          <a:xfrm>
            <a:off x="5250614" y="8636232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A half-disc of the </a:t>
            </a:r>
            <a:r>
              <a:rPr lang="en-US" sz="800" dirty="0" err="1" smtClean="0"/>
              <a:t>preshower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ready for installation</a:t>
            </a:r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1013418" y="121455"/>
            <a:ext cx="2575344" cy="584776"/>
          </a:xfrm>
          <a:prstGeom prst="rect">
            <a:avLst/>
          </a:prstGeom>
          <a:solidFill>
            <a:srgbClr val="66FFCC"/>
          </a:solidFill>
          <a:ln w="3175" cmpd="sng"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Electromagnetic Calorimeter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(ECAL)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7351" y="5305184"/>
            <a:ext cx="267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1)</a:t>
            </a:r>
            <a:endParaRPr 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5138306" y="5319021"/>
            <a:ext cx="267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3607351" y="6287838"/>
            <a:ext cx="267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73" name="TextBox 72"/>
          <p:cNvSpPr txBox="1"/>
          <p:nvPr/>
        </p:nvSpPr>
        <p:spPr>
          <a:xfrm>
            <a:off x="5138306" y="6350987"/>
            <a:ext cx="267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3607351" y="7461443"/>
            <a:ext cx="267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3607351" y="8592799"/>
            <a:ext cx="267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7)</a:t>
            </a:r>
            <a:endParaRPr 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5138306" y="8628800"/>
            <a:ext cx="267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8)</a:t>
            </a:r>
            <a:endParaRPr 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5301836" y="7526326"/>
            <a:ext cx="1340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5x5 groups of crystals being</a:t>
            </a:r>
            <a:br>
              <a:rPr lang="en-US" sz="800" dirty="0" smtClean="0"/>
            </a:br>
            <a:r>
              <a:rPr lang="en-US" sz="800" dirty="0" smtClean="0"/>
              <a:t>mounted on an endcap</a:t>
            </a:r>
            <a:endParaRPr lang="en-US" sz="800" dirty="0"/>
          </a:p>
        </p:txBody>
      </p:sp>
      <p:sp>
        <p:nvSpPr>
          <p:cNvPr id="81" name="TextBox 80"/>
          <p:cNvSpPr txBox="1"/>
          <p:nvPr/>
        </p:nvSpPr>
        <p:spPr>
          <a:xfrm>
            <a:off x="5177747" y="7527056"/>
            <a:ext cx="267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6)</a:t>
            </a:r>
            <a:endParaRPr lang="en-US" sz="800" dirty="0"/>
          </a:p>
        </p:txBody>
      </p:sp>
      <p:pic>
        <p:nvPicPr>
          <p:cNvPr id="8" name="Picture 7" descr="image_0065.jp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05" y="195610"/>
            <a:ext cx="1283369" cy="859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42111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4035</TotalTime>
  <Words>287</Words>
  <Application>Microsoft Macintosh PowerPoint</Application>
  <PresentationFormat>A4 Paper (210x297 mm)</PresentationFormat>
  <Paragraphs>39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Barney</dc:creator>
  <cp:lastModifiedBy>Marzena Lapka</cp:lastModifiedBy>
  <cp:revision>52</cp:revision>
  <cp:lastPrinted>2013-07-22T12:09:57Z</cp:lastPrinted>
  <dcterms:created xsi:type="dcterms:W3CDTF">2013-07-21T13:49:31Z</dcterms:created>
  <dcterms:modified xsi:type="dcterms:W3CDTF">2013-08-17T00:26:16Z</dcterms:modified>
</cp:coreProperties>
</file>